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3" r:id="rId6"/>
    <p:sldId id="260" r:id="rId7"/>
    <p:sldId id="266" r:id="rId8"/>
    <p:sldId id="262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0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B1E88AE3-0432-4E4B-8406-EBDB3EA2E30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424" y="120071"/>
            <a:ext cx="4045924" cy="240051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AC0E127-756E-4A8C-BC18-47057E04C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9288" y="2734549"/>
            <a:ext cx="9120262" cy="1388902"/>
          </a:xfrm>
        </p:spPr>
        <p:txBody>
          <a:bodyPr/>
          <a:lstStyle/>
          <a:p>
            <a:r>
              <a:rPr lang="nl-NL" dirty="0"/>
              <a:t>Van output naar </a:t>
            </a:r>
            <a:r>
              <a:rPr lang="nl-NL" dirty="0" err="1"/>
              <a:t>outcome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57AC240-0B0D-4AE9-9A3F-1187BE2A4A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7143" y="4546973"/>
            <a:ext cx="8997713" cy="861420"/>
          </a:xfrm>
        </p:spPr>
        <p:txBody>
          <a:bodyPr>
            <a:normAutofit/>
          </a:bodyPr>
          <a:lstStyle/>
          <a:p>
            <a:pPr algn="ctr"/>
            <a:r>
              <a:rPr lang="nl-NL" sz="3200" dirty="0"/>
              <a:t>Naar een toekomstbestendige kwaliteit</a:t>
            </a:r>
          </a:p>
        </p:txBody>
      </p:sp>
    </p:spTree>
    <p:extLst>
      <p:ext uri="{BB962C8B-B14F-4D97-AF65-F5344CB8AC3E}">
        <p14:creationId xmlns:p14="http://schemas.microsoft.com/office/powerpoint/2010/main" val="273299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B092C12F-2174-4EBF-AB10-B28A4409C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Audit – belangrijkste kenmerken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5F5E0FB-6170-41A2-B27E-B99F2C345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116020" cy="3416300"/>
          </a:xfrm>
        </p:spPr>
        <p:txBody>
          <a:bodyPr>
            <a:normAutofit fontScale="92500"/>
          </a:bodyPr>
          <a:lstStyle/>
          <a:p>
            <a:r>
              <a:rPr lang="nl-NL" dirty="0"/>
              <a:t>Uitgaande van teamplan/ managementrapportage (regelmatig op teamvergaderingen)</a:t>
            </a:r>
          </a:p>
          <a:p>
            <a:r>
              <a:rPr lang="nl-NL" dirty="0"/>
              <a:t>Onafhankelijk</a:t>
            </a:r>
          </a:p>
          <a:p>
            <a:r>
              <a:rPr lang="nl-NL" dirty="0"/>
              <a:t>Nooit bij eigen sector, nooit bij eigen locatie</a:t>
            </a:r>
          </a:p>
          <a:p>
            <a:r>
              <a:rPr lang="nl-NL" dirty="0"/>
              <a:t>Externen max. 3 jaar inhuren</a:t>
            </a:r>
          </a:p>
          <a:p>
            <a:r>
              <a:rPr lang="nl-NL" dirty="0"/>
              <a:t>Rapportage auditteam direct naar CvB</a:t>
            </a:r>
          </a:p>
          <a:p>
            <a:r>
              <a:rPr lang="nl-NL" dirty="0"/>
              <a:t>Fysieke knip met stafdienst K&amp;E</a:t>
            </a:r>
          </a:p>
          <a:p>
            <a:r>
              <a:rPr lang="nl-NL" dirty="0"/>
              <a:t>Opvolging moet terugkomen in teamplannen</a:t>
            </a:r>
          </a:p>
          <a:p>
            <a:pPr lvl="1"/>
            <a:r>
              <a:rPr lang="nl-NL" dirty="0"/>
              <a:t>Openbaarheid (</a:t>
            </a:r>
            <a:r>
              <a:rPr lang="nl-NL"/>
              <a:t>andere manier, fase </a:t>
            </a:r>
            <a:r>
              <a:rPr lang="nl-NL" dirty="0"/>
              <a:t>van ontwikkeling en branchecultuur)</a:t>
            </a:r>
          </a:p>
          <a:p>
            <a:pPr lvl="1"/>
            <a:r>
              <a:rPr lang="nl-NL" dirty="0"/>
              <a:t>Innovaties (kijken naar volgende stap van het team op onderwijskundig leiderschap)</a:t>
            </a:r>
          </a:p>
        </p:txBody>
      </p:sp>
    </p:spTree>
    <p:extLst>
      <p:ext uri="{BB962C8B-B14F-4D97-AF65-F5344CB8AC3E}">
        <p14:creationId xmlns:p14="http://schemas.microsoft.com/office/powerpoint/2010/main" val="19817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>
            <a:extLst>
              <a:ext uri="{FF2B5EF4-FFF2-40B4-BE49-F238E27FC236}">
                <a16:creationId xmlns:a16="http://schemas.microsoft.com/office/drawing/2014/main" id="{71073E68-B646-4C66-94A0-A14C5E8A5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400" dirty="0"/>
              <a:t>Traditionele kijk op kwaliteit</a:t>
            </a:r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C2FB798D-F9E1-4508-89E4-E8A2B13BBD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3200" b="1" dirty="0"/>
              <a:t>input</a:t>
            </a:r>
          </a:p>
        </p:txBody>
      </p:sp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5168BB69-158F-49E4-9B46-ED64406502AC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1154953" y="3347431"/>
            <a:ext cx="3141879" cy="2847293"/>
          </a:xfrm>
        </p:spPr>
        <p:txBody>
          <a:bodyPr>
            <a:normAutofit/>
          </a:bodyPr>
          <a:lstStyle/>
          <a:p>
            <a:r>
              <a:rPr lang="nl-NL" sz="2000" b="1" dirty="0"/>
              <a:t>Instroomeisen, zoals</a:t>
            </a:r>
            <a:r>
              <a:rPr lang="nl-NL" sz="2000" dirty="0"/>
              <a:t>: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Vo-diploma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Lager kwalificatieniveau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EVC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Instroomeisen voor niveau</a:t>
            </a:r>
          </a:p>
          <a:p>
            <a:pPr marL="285750" indent="-285750">
              <a:buFontTx/>
              <a:buChar char="-"/>
            </a:pPr>
            <a:endParaRPr lang="nl-NL" sz="1800" dirty="0"/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1C4CD19D-3B1E-42AD-ACFA-AF748B6788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12721" y="2613439"/>
            <a:ext cx="3147009" cy="576262"/>
          </a:xfrm>
        </p:spPr>
        <p:txBody>
          <a:bodyPr/>
          <a:lstStyle/>
          <a:p>
            <a:r>
              <a:rPr lang="nl-NL" sz="3200" b="1" dirty="0" err="1"/>
              <a:t>throughput</a:t>
            </a:r>
            <a:r>
              <a:rPr lang="nl-NL" sz="3200" b="1" dirty="0"/>
              <a:t>	</a:t>
            </a:r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6ED8F31C-D777-4524-BBA5-BED6B8E21207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512720" y="3363369"/>
            <a:ext cx="3147009" cy="2847293"/>
          </a:xfrm>
        </p:spPr>
        <p:txBody>
          <a:bodyPr>
            <a:normAutofit/>
          </a:bodyPr>
          <a:lstStyle/>
          <a:p>
            <a:r>
              <a:rPr lang="nl-NL" sz="2000" b="1" dirty="0"/>
              <a:t>Vooraf regelen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Cohort/ klas</a:t>
            </a:r>
          </a:p>
          <a:p>
            <a:pPr marL="285750" indent="-285750">
              <a:buFontTx/>
              <a:buChar char="-"/>
            </a:pPr>
            <a:r>
              <a:rPr lang="nl-NL" sz="1800" dirty="0" err="1"/>
              <a:t>Crebonummer</a:t>
            </a:r>
            <a:endParaRPr lang="nl-NL" sz="1800" dirty="0"/>
          </a:p>
          <a:p>
            <a:pPr marL="285750" indent="-285750">
              <a:buFontTx/>
              <a:buChar char="-"/>
            </a:pPr>
            <a:r>
              <a:rPr lang="nl-NL" sz="1800" dirty="0"/>
              <a:t>Leerroute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OOK / POK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OER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Onderwijstijd</a:t>
            </a:r>
          </a:p>
          <a:p>
            <a:endParaRPr lang="nl-NL" sz="1800" dirty="0"/>
          </a:p>
        </p:txBody>
      </p:sp>
      <p:sp>
        <p:nvSpPr>
          <p:cNvPr id="17" name="Tijdelijke aanduiding voor tekst 16">
            <a:extLst>
              <a:ext uri="{FF2B5EF4-FFF2-40B4-BE49-F238E27FC236}">
                <a16:creationId xmlns:a16="http://schemas.microsoft.com/office/drawing/2014/main" id="{313B14FA-F84A-46E9-BC5E-DAED0A2EC0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88135" y="2593562"/>
            <a:ext cx="3145730" cy="576262"/>
          </a:xfrm>
        </p:spPr>
        <p:txBody>
          <a:bodyPr/>
          <a:lstStyle/>
          <a:p>
            <a:r>
              <a:rPr lang="nl-NL" sz="3200" b="1" dirty="0"/>
              <a:t>output</a:t>
            </a:r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077BE68D-BF1C-4438-B6A1-6FD526291D40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888135" y="3347431"/>
            <a:ext cx="3760526" cy="2847293"/>
          </a:xfrm>
        </p:spPr>
        <p:txBody>
          <a:bodyPr>
            <a:normAutofit/>
          </a:bodyPr>
          <a:lstStyle/>
          <a:p>
            <a:r>
              <a:rPr lang="nl-NL" sz="2000" b="1" dirty="0"/>
              <a:t>Meten op zichtbare doelen</a:t>
            </a:r>
            <a:r>
              <a:rPr lang="nl-NL" sz="1800" dirty="0"/>
              <a:t>: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Diploma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Examencijfer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VSV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Studieduur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Studiesucces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Betrekken deskundigen</a:t>
            </a:r>
          </a:p>
          <a:p>
            <a:pPr marL="285750" indent="-285750">
              <a:buFontTx/>
              <a:buChar char="-"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10874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  <p:bldP spid="19" grpId="0" build="p"/>
      <p:bldP spid="2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08FDA7-CAD4-41EB-9AA2-D8F2BC66E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Kenmerken huidige model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34F4BB-EA00-4E5F-84F7-4995BEED1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4954" y="2861916"/>
            <a:ext cx="4825158" cy="3416301"/>
          </a:xfrm>
        </p:spPr>
        <p:txBody>
          <a:bodyPr>
            <a:normAutofit/>
          </a:bodyPr>
          <a:lstStyle/>
          <a:p>
            <a:r>
              <a:rPr lang="nl-NL" sz="2400" dirty="0"/>
              <a:t>Onderwijs is bepaald door exameneisen</a:t>
            </a:r>
          </a:p>
          <a:p>
            <a:r>
              <a:rPr lang="nl-NL" sz="2400" dirty="0"/>
              <a:t>Vastgelegd in kwalificatiedossiers</a:t>
            </a:r>
          </a:p>
          <a:p>
            <a:r>
              <a:rPr lang="nl-NL" sz="2400" dirty="0"/>
              <a:t>WEB / </a:t>
            </a:r>
            <a:r>
              <a:rPr lang="nl-NL" sz="2400" dirty="0" err="1"/>
              <a:t>AMvB’s</a:t>
            </a:r>
            <a:endParaRPr lang="nl-NL" sz="2400" dirty="0"/>
          </a:p>
          <a:p>
            <a:r>
              <a:rPr lang="nl-NL" sz="2400" dirty="0"/>
              <a:t>Kwaliteitsafspraken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7BBF312-78A5-47A5-9EF8-7727EA026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8712" y="3180521"/>
            <a:ext cx="4825159" cy="2888973"/>
          </a:xfrm>
        </p:spPr>
        <p:txBody>
          <a:bodyPr>
            <a:normAutofit/>
          </a:bodyPr>
          <a:lstStyle/>
          <a:p>
            <a:r>
              <a:rPr lang="nl-NL" sz="2400" dirty="0"/>
              <a:t>We doen alles om dat goed te regelen</a:t>
            </a:r>
          </a:p>
          <a:p>
            <a:r>
              <a:rPr lang="nl-NL" sz="2400" dirty="0"/>
              <a:t>Eenvoudig toezicht door Inspectie van het Onderwijs</a:t>
            </a:r>
          </a:p>
          <a:p>
            <a:r>
              <a:rPr lang="nl-NL" sz="2400" dirty="0"/>
              <a:t>Relatie naar bekostiging</a:t>
            </a:r>
          </a:p>
        </p:txBody>
      </p:sp>
    </p:spTree>
    <p:extLst>
      <p:ext uri="{BB962C8B-B14F-4D97-AF65-F5344CB8AC3E}">
        <p14:creationId xmlns:p14="http://schemas.microsoft.com/office/powerpoint/2010/main" val="321692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>
            <a:extLst>
              <a:ext uri="{FF2B5EF4-FFF2-40B4-BE49-F238E27FC236}">
                <a16:creationId xmlns:a16="http://schemas.microsoft.com/office/drawing/2014/main" id="{71073E68-B646-4C66-94A0-A14C5E8A5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400" dirty="0"/>
              <a:t>Traditionele kijk op kwaliteit</a:t>
            </a:r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C2FB798D-F9E1-4508-89E4-E8A2B13BBD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3200" b="1" dirty="0"/>
              <a:t>input</a:t>
            </a:r>
          </a:p>
        </p:txBody>
      </p:sp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5168BB69-158F-49E4-9B46-ED64406502AC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1142241" y="3347432"/>
            <a:ext cx="3141879" cy="2847293"/>
          </a:xfrm>
        </p:spPr>
        <p:txBody>
          <a:bodyPr>
            <a:normAutofit/>
          </a:bodyPr>
          <a:lstStyle/>
          <a:p>
            <a:r>
              <a:rPr lang="nl-NL" sz="2000" b="1" dirty="0"/>
              <a:t>Instroomeisen, zoals</a:t>
            </a:r>
            <a:r>
              <a:rPr lang="nl-NL" sz="2000" dirty="0"/>
              <a:t>: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Vo-diploma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Lager kwalificatieniveau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EVC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Instroomeisen voor niveau</a:t>
            </a:r>
          </a:p>
          <a:p>
            <a:pPr marL="285750" indent="-285750">
              <a:buFontTx/>
              <a:buChar char="-"/>
            </a:pPr>
            <a:endParaRPr lang="nl-NL" sz="1800" dirty="0"/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1C4CD19D-3B1E-42AD-ACFA-AF748B6788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12721" y="2613439"/>
            <a:ext cx="3147009" cy="576262"/>
          </a:xfrm>
        </p:spPr>
        <p:txBody>
          <a:bodyPr/>
          <a:lstStyle/>
          <a:p>
            <a:r>
              <a:rPr lang="nl-NL" sz="3200" b="1" dirty="0" err="1"/>
              <a:t>throughput</a:t>
            </a:r>
            <a:r>
              <a:rPr lang="nl-NL" sz="3200" b="1" dirty="0"/>
              <a:t>	</a:t>
            </a:r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6ED8F31C-D777-4524-BBA5-BED6B8E21207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512720" y="3363369"/>
            <a:ext cx="3147009" cy="2847293"/>
          </a:xfrm>
        </p:spPr>
        <p:txBody>
          <a:bodyPr>
            <a:normAutofit/>
          </a:bodyPr>
          <a:lstStyle/>
          <a:p>
            <a:r>
              <a:rPr lang="nl-NL" sz="2000" b="1" dirty="0"/>
              <a:t>Vooraf regelen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Cohort/ klas</a:t>
            </a:r>
          </a:p>
          <a:p>
            <a:pPr marL="285750" indent="-285750">
              <a:buFontTx/>
              <a:buChar char="-"/>
            </a:pPr>
            <a:r>
              <a:rPr lang="nl-NL" sz="1800" dirty="0" err="1"/>
              <a:t>Crebonummer</a:t>
            </a:r>
            <a:endParaRPr lang="nl-NL" sz="1800" dirty="0"/>
          </a:p>
          <a:p>
            <a:pPr marL="285750" indent="-285750">
              <a:buFontTx/>
              <a:buChar char="-"/>
            </a:pPr>
            <a:r>
              <a:rPr lang="nl-NL" sz="1800" dirty="0"/>
              <a:t>Leerroute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OOK / POK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OER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Onderwijstijd</a:t>
            </a:r>
          </a:p>
          <a:p>
            <a:endParaRPr lang="nl-NL" sz="1800" dirty="0"/>
          </a:p>
        </p:txBody>
      </p:sp>
      <p:sp>
        <p:nvSpPr>
          <p:cNvPr id="17" name="Tijdelijke aanduiding voor tekst 16">
            <a:extLst>
              <a:ext uri="{FF2B5EF4-FFF2-40B4-BE49-F238E27FC236}">
                <a16:creationId xmlns:a16="http://schemas.microsoft.com/office/drawing/2014/main" id="{313B14FA-F84A-46E9-BC5E-DAED0A2EC0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88135" y="2593562"/>
            <a:ext cx="3145730" cy="576262"/>
          </a:xfrm>
        </p:spPr>
        <p:txBody>
          <a:bodyPr/>
          <a:lstStyle/>
          <a:p>
            <a:r>
              <a:rPr lang="nl-NL" sz="3200" b="1" dirty="0"/>
              <a:t>output</a:t>
            </a:r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077BE68D-BF1C-4438-B6A1-6FD526291D40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888135" y="3347431"/>
            <a:ext cx="3760526" cy="2847293"/>
          </a:xfrm>
        </p:spPr>
        <p:txBody>
          <a:bodyPr>
            <a:normAutofit/>
          </a:bodyPr>
          <a:lstStyle/>
          <a:p>
            <a:r>
              <a:rPr lang="nl-NL" sz="2000" b="1" dirty="0"/>
              <a:t>Meten op zichtbare doelen</a:t>
            </a:r>
            <a:r>
              <a:rPr lang="nl-NL" sz="1800" dirty="0"/>
              <a:t>: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Diploma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Examencijfer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VSV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Studieduur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Studiesucces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Betrekken deskundigen</a:t>
            </a:r>
          </a:p>
          <a:p>
            <a:pPr marL="285750" indent="-285750">
              <a:buFontTx/>
              <a:buChar char="-"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789359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>
            <a:extLst>
              <a:ext uri="{FF2B5EF4-FFF2-40B4-BE49-F238E27FC236}">
                <a16:creationId xmlns:a16="http://schemas.microsoft.com/office/drawing/2014/main" id="{71073E68-B646-4C66-94A0-A14C5E8A5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400" dirty="0"/>
              <a:t>Ontwikkeling - 1</a:t>
            </a:r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C2FB798D-F9E1-4508-89E4-E8A2B13BBD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3200" b="1" dirty="0"/>
              <a:t>input</a:t>
            </a:r>
          </a:p>
        </p:txBody>
      </p:sp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5168BB69-158F-49E4-9B46-ED64406502AC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1142241" y="3347432"/>
            <a:ext cx="3141879" cy="2847293"/>
          </a:xfrm>
        </p:spPr>
        <p:txBody>
          <a:bodyPr>
            <a:normAutofit/>
          </a:bodyPr>
          <a:lstStyle/>
          <a:p>
            <a:r>
              <a:rPr lang="nl-NL" sz="2000" b="1" dirty="0"/>
              <a:t>Instroomeisen, zoals</a:t>
            </a:r>
            <a:r>
              <a:rPr lang="nl-NL" sz="2000" dirty="0"/>
              <a:t>: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Vo-diploma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Lager kwalificatieniveau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EVC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Instroomeisen voor niveau</a:t>
            </a:r>
          </a:p>
          <a:p>
            <a:pPr marL="285750" indent="-285750">
              <a:buFontTx/>
              <a:buChar char="-"/>
            </a:pPr>
            <a:endParaRPr lang="nl-NL" sz="1800" dirty="0"/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1C4CD19D-3B1E-42AD-ACFA-AF748B6788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12721" y="2613439"/>
            <a:ext cx="3147009" cy="576262"/>
          </a:xfrm>
        </p:spPr>
        <p:txBody>
          <a:bodyPr/>
          <a:lstStyle/>
          <a:p>
            <a:r>
              <a:rPr lang="nl-NL" sz="3200" b="1" dirty="0" err="1"/>
              <a:t>throughput</a:t>
            </a:r>
            <a:r>
              <a:rPr lang="nl-NL" sz="3200" b="1" dirty="0"/>
              <a:t>	</a:t>
            </a:r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6ED8F31C-D777-4524-BBA5-BED6B8E21207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512720" y="3363369"/>
            <a:ext cx="3147009" cy="2847293"/>
          </a:xfrm>
        </p:spPr>
        <p:txBody>
          <a:bodyPr>
            <a:normAutofit/>
          </a:bodyPr>
          <a:lstStyle/>
          <a:p>
            <a:r>
              <a:rPr lang="nl-NL" sz="2000" b="1" dirty="0"/>
              <a:t>Vooraf regelen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Cohort/ klas</a:t>
            </a:r>
          </a:p>
          <a:p>
            <a:pPr marL="285750" indent="-285750">
              <a:buFontTx/>
              <a:buChar char="-"/>
            </a:pPr>
            <a:r>
              <a:rPr lang="nl-NL" sz="1800" dirty="0" err="1"/>
              <a:t>Crebonummer</a:t>
            </a:r>
            <a:endParaRPr lang="nl-NL" sz="1800" dirty="0"/>
          </a:p>
          <a:p>
            <a:pPr marL="285750" indent="-285750">
              <a:buFontTx/>
              <a:buChar char="-"/>
            </a:pPr>
            <a:r>
              <a:rPr lang="nl-NL" sz="1800" dirty="0"/>
              <a:t>Leerroute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OOK / POK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OER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Onderwijstijd</a:t>
            </a:r>
          </a:p>
          <a:p>
            <a:endParaRPr lang="nl-NL" sz="1800" dirty="0"/>
          </a:p>
        </p:txBody>
      </p:sp>
      <p:sp>
        <p:nvSpPr>
          <p:cNvPr id="17" name="Tijdelijke aanduiding voor tekst 16">
            <a:extLst>
              <a:ext uri="{FF2B5EF4-FFF2-40B4-BE49-F238E27FC236}">
                <a16:creationId xmlns:a16="http://schemas.microsoft.com/office/drawing/2014/main" id="{313B14FA-F84A-46E9-BC5E-DAED0A2EC0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88135" y="2593562"/>
            <a:ext cx="3145730" cy="576262"/>
          </a:xfrm>
        </p:spPr>
        <p:txBody>
          <a:bodyPr/>
          <a:lstStyle/>
          <a:p>
            <a:r>
              <a:rPr lang="nl-NL" sz="3200" b="1" dirty="0"/>
              <a:t>output</a:t>
            </a:r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077BE68D-BF1C-4438-B6A1-6FD526291D40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888135" y="3347431"/>
            <a:ext cx="3760526" cy="2847293"/>
          </a:xfrm>
        </p:spPr>
        <p:txBody>
          <a:bodyPr>
            <a:normAutofit/>
          </a:bodyPr>
          <a:lstStyle/>
          <a:p>
            <a:r>
              <a:rPr lang="nl-NL" sz="2000" b="1" dirty="0"/>
              <a:t>Meten op zichtbare doelen</a:t>
            </a:r>
            <a:r>
              <a:rPr lang="nl-NL" sz="1800" dirty="0"/>
              <a:t>: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Diploma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Examencijfer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VSV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Studieduur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Studiesucces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Betrekken deskundigen</a:t>
            </a:r>
          </a:p>
          <a:p>
            <a:pPr marL="285750" indent="-285750">
              <a:buFontTx/>
              <a:buChar char="-"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675386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FF1145C9-D36C-4FCD-A6DB-67D15E601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10284982" cy="706964"/>
          </a:xfrm>
        </p:spPr>
        <p:txBody>
          <a:bodyPr/>
          <a:lstStyle/>
          <a:p>
            <a:r>
              <a:rPr lang="nl-NL" sz="4000" dirty="0"/>
              <a:t>Processen nodig om output te bereiken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EBF4B855-7ACC-43BF-BAEB-0ACF6897C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2521500" cy="576262"/>
          </a:xfrm>
        </p:spPr>
        <p:txBody>
          <a:bodyPr/>
          <a:lstStyle/>
          <a:p>
            <a:r>
              <a:rPr lang="nl-NL" sz="2800" b="1" dirty="0"/>
              <a:t>input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78220906-C196-468A-BD2B-CEFF4637A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871430" y="2609638"/>
            <a:ext cx="2040696" cy="576262"/>
          </a:xfrm>
        </p:spPr>
        <p:txBody>
          <a:bodyPr/>
          <a:lstStyle/>
          <a:p>
            <a:r>
              <a:rPr lang="nl-NL" sz="2800" b="1" dirty="0"/>
              <a:t>output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429CAC4E-366A-44D8-AA03-6F041CE616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326800" y="3544857"/>
            <a:ext cx="2872212" cy="1807017"/>
          </a:xfrm>
        </p:spPr>
        <p:txBody>
          <a:bodyPr>
            <a:normAutofit/>
          </a:bodyPr>
          <a:lstStyle/>
          <a:p>
            <a:r>
              <a:rPr lang="nl-NL" sz="2000" dirty="0"/>
              <a:t>Onderwijsbeleid</a:t>
            </a:r>
          </a:p>
          <a:p>
            <a:r>
              <a:rPr lang="nl-NL" sz="2000" dirty="0"/>
              <a:t>Personeelsbeleid</a:t>
            </a:r>
          </a:p>
          <a:p>
            <a:r>
              <a:rPr lang="nl-NL" sz="2000" dirty="0"/>
              <a:t>Bedrijfsvoering</a:t>
            </a:r>
          </a:p>
          <a:p>
            <a:r>
              <a:rPr lang="nl-NL" sz="2000" dirty="0"/>
              <a:t>Examenprocessen</a:t>
            </a:r>
          </a:p>
          <a:p>
            <a:endParaRPr lang="nl-NL" sz="2000" dirty="0"/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89E2BB7A-FD1F-4268-BD0F-90A475A652D9}"/>
              </a:ext>
            </a:extLst>
          </p:cNvPr>
          <p:cNvCxnSpPr/>
          <p:nvPr/>
        </p:nvCxnSpPr>
        <p:spPr>
          <a:xfrm>
            <a:off x="3145684" y="3069628"/>
            <a:ext cx="0" cy="3127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A7275554-9C52-4BEF-AEAE-0C9C9A3BC829}"/>
              </a:ext>
            </a:extLst>
          </p:cNvPr>
          <p:cNvCxnSpPr/>
          <p:nvPr/>
        </p:nvCxnSpPr>
        <p:spPr>
          <a:xfrm>
            <a:off x="6211196" y="3027705"/>
            <a:ext cx="0" cy="3127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6AC286F5-0A26-4E71-80B1-29F73F08E992}"/>
              </a:ext>
            </a:extLst>
          </p:cNvPr>
          <p:cNvCxnSpPr/>
          <p:nvPr/>
        </p:nvCxnSpPr>
        <p:spPr>
          <a:xfrm>
            <a:off x="8658587" y="3069628"/>
            <a:ext cx="0" cy="3127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jdelijke aanduiding voor tekst 5">
            <a:extLst>
              <a:ext uri="{FF2B5EF4-FFF2-40B4-BE49-F238E27FC236}">
                <a16:creationId xmlns:a16="http://schemas.microsoft.com/office/drawing/2014/main" id="{E7EA87AF-EAF5-4980-9AD8-076114061435}"/>
              </a:ext>
            </a:extLst>
          </p:cNvPr>
          <p:cNvSpPr txBox="1">
            <a:spLocks/>
          </p:cNvSpPr>
          <p:nvPr/>
        </p:nvSpPr>
        <p:spPr>
          <a:xfrm>
            <a:off x="3972910" y="2618216"/>
            <a:ext cx="1865637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800" b="1" dirty="0"/>
              <a:t>proces</a:t>
            </a:r>
          </a:p>
        </p:txBody>
      </p:sp>
      <p:sp>
        <p:nvSpPr>
          <p:cNvPr id="20" name="Tijdelijke aanduiding voor tekst 5">
            <a:extLst>
              <a:ext uri="{FF2B5EF4-FFF2-40B4-BE49-F238E27FC236}">
                <a16:creationId xmlns:a16="http://schemas.microsoft.com/office/drawing/2014/main" id="{849D18AC-1C02-4466-9663-99D4811FAF07}"/>
              </a:ext>
            </a:extLst>
          </p:cNvPr>
          <p:cNvSpPr txBox="1">
            <a:spLocks/>
          </p:cNvSpPr>
          <p:nvPr/>
        </p:nvSpPr>
        <p:spPr>
          <a:xfrm>
            <a:off x="6372925" y="2626697"/>
            <a:ext cx="2521500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800" b="1" dirty="0" err="1"/>
              <a:t>throughput</a:t>
            </a:r>
            <a:endParaRPr lang="nl-NL" sz="2800" b="1" dirty="0"/>
          </a:p>
        </p:txBody>
      </p:sp>
      <p:sp>
        <p:nvSpPr>
          <p:cNvPr id="21" name="Tijdelijke aanduiding voor inhoud 8">
            <a:extLst>
              <a:ext uri="{FF2B5EF4-FFF2-40B4-BE49-F238E27FC236}">
                <a16:creationId xmlns:a16="http://schemas.microsoft.com/office/drawing/2014/main" id="{72303120-E1CF-4C69-9133-AC4E1ED0106C}"/>
              </a:ext>
            </a:extLst>
          </p:cNvPr>
          <p:cNvSpPr txBox="1">
            <a:spLocks/>
          </p:cNvSpPr>
          <p:nvPr/>
        </p:nvSpPr>
        <p:spPr>
          <a:xfrm>
            <a:off x="9319788" y="3248430"/>
            <a:ext cx="2872212" cy="18070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sz="2000" dirty="0"/>
          </a:p>
        </p:txBody>
      </p:sp>
      <p:sp>
        <p:nvSpPr>
          <p:cNvPr id="38" name="Pijl: gebogen omhoog 37">
            <a:extLst>
              <a:ext uri="{FF2B5EF4-FFF2-40B4-BE49-F238E27FC236}">
                <a16:creationId xmlns:a16="http://schemas.microsoft.com/office/drawing/2014/main" id="{FBD20B19-5591-4797-8458-361AD1557CF7}"/>
              </a:ext>
            </a:extLst>
          </p:cNvPr>
          <p:cNvSpPr/>
          <p:nvPr/>
        </p:nvSpPr>
        <p:spPr>
          <a:xfrm flipH="1">
            <a:off x="4518160" y="5403231"/>
            <a:ext cx="5758900" cy="961361"/>
          </a:xfrm>
          <a:prstGeom prst="bentUpArrow">
            <a:avLst/>
          </a:prstGeom>
          <a:ln>
            <a:solidFill>
              <a:srgbClr val="830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 dirty="0"/>
          </a:p>
        </p:txBody>
      </p:sp>
      <p:sp>
        <p:nvSpPr>
          <p:cNvPr id="43" name="Tijdelijke aanduiding voor tekst 19">
            <a:extLst>
              <a:ext uri="{FF2B5EF4-FFF2-40B4-BE49-F238E27FC236}">
                <a16:creationId xmlns:a16="http://schemas.microsoft.com/office/drawing/2014/main" id="{FF9C9938-1794-4B7F-BAB4-CAE38E22F202}"/>
              </a:ext>
            </a:extLst>
          </p:cNvPr>
          <p:cNvSpPr txBox="1">
            <a:spLocks/>
          </p:cNvSpPr>
          <p:nvPr/>
        </p:nvSpPr>
        <p:spPr>
          <a:xfrm>
            <a:off x="8899957" y="3339035"/>
            <a:ext cx="2947481" cy="187568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Diploma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Examencijfer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Studieduur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VSV / Studiesucces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 err="1"/>
              <a:t>Tevredenheids</a:t>
            </a:r>
            <a:r>
              <a:rPr lang="nl-NL" sz="2000" dirty="0"/>
              <a:t>%</a:t>
            </a:r>
          </a:p>
          <a:p>
            <a:pPr marL="285750" indent="-285750">
              <a:buFontTx/>
              <a:buChar char="-"/>
            </a:pPr>
            <a:endParaRPr lang="nl-NL" sz="2400" dirty="0"/>
          </a:p>
        </p:txBody>
      </p:sp>
      <p:sp>
        <p:nvSpPr>
          <p:cNvPr id="7" name="Diagonale streep 6">
            <a:extLst>
              <a:ext uri="{FF2B5EF4-FFF2-40B4-BE49-F238E27FC236}">
                <a16:creationId xmlns:a16="http://schemas.microsoft.com/office/drawing/2014/main" id="{BDF40AFC-004B-404D-81AE-25CFB616CD9E}"/>
              </a:ext>
            </a:extLst>
          </p:cNvPr>
          <p:cNvSpPr/>
          <p:nvPr/>
        </p:nvSpPr>
        <p:spPr>
          <a:xfrm rot="18715392">
            <a:off x="9969327" y="5655986"/>
            <a:ext cx="635345" cy="566194"/>
          </a:xfrm>
          <a:prstGeom prst="diagStrip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Ovaal 1">
            <a:extLst>
              <a:ext uri="{FF2B5EF4-FFF2-40B4-BE49-F238E27FC236}">
                <a16:creationId xmlns:a16="http://schemas.microsoft.com/office/drawing/2014/main" id="{F00595BA-D32B-4D88-BD36-A2C027CAF5F8}"/>
              </a:ext>
            </a:extLst>
          </p:cNvPr>
          <p:cNvSpPr/>
          <p:nvPr/>
        </p:nvSpPr>
        <p:spPr>
          <a:xfrm>
            <a:off x="3618673" y="2486553"/>
            <a:ext cx="2116077" cy="942447"/>
          </a:xfrm>
          <a:prstGeom prst="ellipse">
            <a:avLst/>
          </a:prstGeom>
          <a:noFill/>
          <a:ln w="41275">
            <a:solidFill>
              <a:srgbClr val="83094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73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38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FF1145C9-D36C-4FCD-A6DB-67D15E601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10284982" cy="706964"/>
          </a:xfrm>
        </p:spPr>
        <p:txBody>
          <a:bodyPr/>
          <a:lstStyle/>
          <a:p>
            <a:r>
              <a:rPr lang="nl-NL" sz="4000" dirty="0"/>
              <a:t>Ontwikkeling - 2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EBF4B855-7ACC-43BF-BAEB-0ACF6897C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2521500" cy="576262"/>
          </a:xfrm>
        </p:spPr>
        <p:txBody>
          <a:bodyPr/>
          <a:lstStyle/>
          <a:p>
            <a:r>
              <a:rPr lang="nl-NL" sz="2800" b="1" dirty="0"/>
              <a:t>input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78220906-C196-468A-BD2B-CEFF4637A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871430" y="2609638"/>
            <a:ext cx="2040696" cy="576262"/>
          </a:xfrm>
        </p:spPr>
        <p:txBody>
          <a:bodyPr/>
          <a:lstStyle/>
          <a:p>
            <a:r>
              <a:rPr lang="nl-NL" sz="2800" b="1" dirty="0"/>
              <a:t>output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429CAC4E-366A-44D8-AA03-6F041CE616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326800" y="3429247"/>
            <a:ext cx="2872212" cy="1807017"/>
          </a:xfrm>
        </p:spPr>
        <p:txBody>
          <a:bodyPr>
            <a:normAutofit/>
          </a:bodyPr>
          <a:lstStyle/>
          <a:p>
            <a:r>
              <a:rPr lang="nl-NL" sz="2000" dirty="0"/>
              <a:t>Onderwijsbeleid</a:t>
            </a:r>
          </a:p>
          <a:p>
            <a:r>
              <a:rPr lang="nl-NL" sz="2000" dirty="0"/>
              <a:t>Personeelsbeleid</a:t>
            </a:r>
          </a:p>
          <a:p>
            <a:r>
              <a:rPr lang="nl-NL" sz="2000" dirty="0"/>
              <a:t>Bedrijfsvoering</a:t>
            </a:r>
          </a:p>
          <a:p>
            <a:r>
              <a:rPr lang="nl-NL" sz="2000" dirty="0"/>
              <a:t>Examenprocessen</a:t>
            </a:r>
          </a:p>
          <a:p>
            <a:endParaRPr lang="nl-NL" sz="2000" dirty="0"/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89E2BB7A-FD1F-4268-BD0F-90A475A652D9}"/>
              </a:ext>
            </a:extLst>
          </p:cNvPr>
          <p:cNvCxnSpPr/>
          <p:nvPr/>
        </p:nvCxnSpPr>
        <p:spPr>
          <a:xfrm>
            <a:off x="3145684" y="3069628"/>
            <a:ext cx="0" cy="3127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A7275554-9C52-4BEF-AEAE-0C9C9A3BC829}"/>
              </a:ext>
            </a:extLst>
          </p:cNvPr>
          <p:cNvCxnSpPr/>
          <p:nvPr/>
        </p:nvCxnSpPr>
        <p:spPr>
          <a:xfrm>
            <a:off x="6211196" y="3027705"/>
            <a:ext cx="0" cy="3127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6AC286F5-0A26-4E71-80B1-29F73F08E992}"/>
              </a:ext>
            </a:extLst>
          </p:cNvPr>
          <p:cNvCxnSpPr/>
          <p:nvPr/>
        </p:nvCxnSpPr>
        <p:spPr>
          <a:xfrm>
            <a:off x="8658587" y="3069628"/>
            <a:ext cx="0" cy="3127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jdelijke aanduiding voor tekst 5">
            <a:extLst>
              <a:ext uri="{FF2B5EF4-FFF2-40B4-BE49-F238E27FC236}">
                <a16:creationId xmlns:a16="http://schemas.microsoft.com/office/drawing/2014/main" id="{E7EA87AF-EAF5-4980-9AD8-076114061435}"/>
              </a:ext>
            </a:extLst>
          </p:cNvPr>
          <p:cNvSpPr txBox="1">
            <a:spLocks/>
          </p:cNvSpPr>
          <p:nvPr/>
        </p:nvSpPr>
        <p:spPr>
          <a:xfrm>
            <a:off x="3317048" y="2618216"/>
            <a:ext cx="2521500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800" b="1" dirty="0"/>
              <a:t>proces</a:t>
            </a:r>
          </a:p>
        </p:txBody>
      </p:sp>
      <p:sp>
        <p:nvSpPr>
          <p:cNvPr id="20" name="Tijdelijke aanduiding voor tekst 5">
            <a:extLst>
              <a:ext uri="{FF2B5EF4-FFF2-40B4-BE49-F238E27FC236}">
                <a16:creationId xmlns:a16="http://schemas.microsoft.com/office/drawing/2014/main" id="{849D18AC-1C02-4466-9663-99D4811FAF07}"/>
              </a:ext>
            </a:extLst>
          </p:cNvPr>
          <p:cNvSpPr txBox="1">
            <a:spLocks/>
          </p:cNvSpPr>
          <p:nvPr/>
        </p:nvSpPr>
        <p:spPr>
          <a:xfrm>
            <a:off x="6372925" y="2626697"/>
            <a:ext cx="2521500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800" b="1" dirty="0" err="1"/>
              <a:t>throughput</a:t>
            </a:r>
            <a:endParaRPr lang="nl-NL" sz="2800" b="1" dirty="0"/>
          </a:p>
        </p:txBody>
      </p:sp>
      <p:sp>
        <p:nvSpPr>
          <p:cNvPr id="21" name="Tijdelijke aanduiding voor inhoud 8">
            <a:extLst>
              <a:ext uri="{FF2B5EF4-FFF2-40B4-BE49-F238E27FC236}">
                <a16:creationId xmlns:a16="http://schemas.microsoft.com/office/drawing/2014/main" id="{72303120-E1CF-4C69-9133-AC4E1ED0106C}"/>
              </a:ext>
            </a:extLst>
          </p:cNvPr>
          <p:cNvSpPr txBox="1">
            <a:spLocks/>
          </p:cNvSpPr>
          <p:nvPr/>
        </p:nvSpPr>
        <p:spPr>
          <a:xfrm>
            <a:off x="9319788" y="3248430"/>
            <a:ext cx="2872212" cy="18070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sz="2000" dirty="0"/>
          </a:p>
        </p:txBody>
      </p:sp>
      <p:sp>
        <p:nvSpPr>
          <p:cNvPr id="38" name="Pijl: gebogen omhoog 37">
            <a:extLst>
              <a:ext uri="{FF2B5EF4-FFF2-40B4-BE49-F238E27FC236}">
                <a16:creationId xmlns:a16="http://schemas.microsoft.com/office/drawing/2014/main" id="{FBD20B19-5591-4797-8458-361AD1557CF7}"/>
              </a:ext>
            </a:extLst>
          </p:cNvPr>
          <p:cNvSpPr/>
          <p:nvPr/>
        </p:nvSpPr>
        <p:spPr>
          <a:xfrm flipH="1">
            <a:off x="4518160" y="5385775"/>
            <a:ext cx="5758900" cy="96136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 dirty="0"/>
          </a:p>
        </p:txBody>
      </p:sp>
      <p:sp>
        <p:nvSpPr>
          <p:cNvPr id="43" name="Tijdelijke aanduiding voor tekst 19">
            <a:extLst>
              <a:ext uri="{FF2B5EF4-FFF2-40B4-BE49-F238E27FC236}">
                <a16:creationId xmlns:a16="http://schemas.microsoft.com/office/drawing/2014/main" id="{FF9C9938-1794-4B7F-BAB4-CAE38E22F202}"/>
              </a:ext>
            </a:extLst>
          </p:cNvPr>
          <p:cNvSpPr txBox="1">
            <a:spLocks/>
          </p:cNvSpPr>
          <p:nvPr/>
        </p:nvSpPr>
        <p:spPr>
          <a:xfrm>
            <a:off x="8899957" y="3339035"/>
            <a:ext cx="2947481" cy="187568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Diploma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Examencijfer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Studieduur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VSV / Studiesucces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 err="1"/>
              <a:t>Tevredenheids</a:t>
            </a:r>
            <a:r>
              <a:rPr lang="nl-NL" sz="2000" dirty="0"/>
              <a:t>%</a:t>
            </a:r>
          </a:p>
          <a:p>
            <a:pPr marL="285750" indent="-285750">
              <a:buFontTx/>
              <a:buChar char="-"/>
            </a:pPr>
            <a:endParaRPr lang="nl-NL" sz="2400" dirty="0"/>
          </a:p>
        </p:txBody>
      </p:sp>
      <p:sp>
        <p:nvSpPr>
          <p:cNvPr id="7" name="Diagonale streep 6">
            <a:extLst>
              <a:ext uri="{FF2B5EF4-FFF2-40B4-BE49-F238E27FC236}">
                <a16:creationId xmlns:a16="http://schemas.microsoft.com/office/drawing/2014/main" id="{BDF40AFC-004B-404D-81AE-25CFB616CD9E}"/>
              </a:ext>
            </a:extLst>
          </p:cNvPr>
          <p:cNvSpPr/>
          <p:nvPr/>
        </p:nvSpPr>
        <p:spPr>
          <a:xfrm rot="18715392">
            <a:off x="9969327" y="5655986"/>
            <a:ext cx="635345" cy="566194"/>
          </a:xfrm>
          <a:prstGeom prst="diagStrip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20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>
        <p14:flythrough/>
      </p:transition>
    </mc:Choice>
    <mc:Fallback xmlns="">
      <p:transition spd="slow" advClick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EBF4B855-7ACC-43BF-BAEB-0ACF6897C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0527" y="2626725"/>
            <a:ext cx="2521500" cy="576262"/>
          </a:xfrm>
        </p:spPr>
        <p:txBody>
          <a:bodyPr/>
          <a:lstStyle/>
          <a:p>
            <a:r>
              <a:rPr lang="nl-NL" sz="2800" b="1" dirty="0"/>
              <a:t>input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78220906-C196-468A-BD2B-CEFF4637A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3136" y="2649963"/>
            <a:ext cx="1295136" cy="576262"/>
          </a:xfrm>
        </p:spPr>
        <p:txBody>
          <a:bodyPr/>
          <a:lstStyle/>
          <a:p>
            <a:r>
              <a:rPr lang="nl-NL" sz="2800" b="1" dirty="0"/>
              <a:t>output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429CAC4E-366A-44D8-AA03-6F041CE616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143723" y="3313051"/>
            <a:ext cx="2872212" cy="1807017"/>
          </a:xfrm>
        </p:spPr>
        <p:txBody>
          <a:bodyPr>
            <a:noAutofit/>
          </a:bodyPr>
          <a:lstStyle/>
          <a:p>
            <a:r>
              <a:rPr lang="nl-NL" dirty="0"/>
              <a:t>Maatwerk</a:t>
            </a:r>
          </a:p>
          <a:p>
            <a:r>
              <a:rPr lang="nl-NL" dirty="0"/>
              <a:t>Leertrajecten</a:t>
            </a:r>
          </a:p>
          <a:p>
            <a:r>
              <a:rPr lang="nl-NL" dirty="0"/>
              <a:t>Portfolio-opbouw</a:t>
            </a:r>
          </a:p>
          <a:p>
            <a:r>
              <a:rPr lang="nl-NL" dirty="0"/>
              <a:t>Alumnibeleid</a:t>
            </a:r>
          </a:p>
          <a:p>
            <a:r>
              <a:rPr lang="nl-NL" dirty="0"/>
              <a:t>Teamontwikkeling</a:t>
            </a:r>
          </a:p>
          <a:p>
            <a:endParaRPr lang="nl-NL" dirty="0"/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89E2BB7A-FD1F-4268-BD0F-90A475A652D9}"/>
              </a:ext>
            </a:extLst>
          </p:cNvPr>
          <p:cNvCxnSpPr/>
          <p:nvPr/>
        </p:nvCxnSpPr>
        <p:spPr>
          <a:xfrm>
            <a:off x="2023705" y="3123004"/>
            <a:ext cx="0" cy="3127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A7275554-9C52-4BEF-AEAE-0C9C9A3BC829}"/>
              </a:ext>
            </a:extLst>
          </p:cNvPr>
          <p:cNvCxnSpPr/>
          <p:nvPr/>
        </p:nvCxnSpPr>
        <p:spPr>
          <a:xfrm>
            <a:off x="4682421" y="3187032"/>
            <a:ext cx="0" cy="3127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6AC286F5-0A26-4E71-80B1-29F73F08E992}"/>
              </a:ext>
            </a:extLst>
          </p:cNvPr>
          <p:cNvCxnSpPr/>
          <p:nvPr/>
        </p:nvCxnSpPr>
        <p:spPr>
          <a:xfrm>
            <a:off x="6831517" y="3123004"/>
            <a:ext cx="0" cy="3127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jdelijke aanduiding voor tekst 5">
            <a:extLst>
              <a:ext uri="{FF2B5EF4-FFF2-40B4-BE49-F238E27FC236}">
                <a16:creationId xmlns:a16="http://schemas.microsoft.com/office/drawing/2014/main" id="{E7EA87AF-EAF5-4980-9AD8-076114061435}"/>
              </a:ext>
            </a:extLst>
          </p:cNvPr>
          <p:cNvSpPr txBox="1">
            <a:spLocks/>
          </p:cNvSpPr>
          <p:nvPr/>
        </p:nvSpPr>
        <p:spPr>
          <a:xfrm>
            <a:off x="2120368" y="2625040"/>
            <a:ext cx="2521500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800" b="1" dirty="0"/>
              <a:t>proces</a:t>
            </a:r>
          </a:p>
        </p:txBody>
      </p:sp>
      <p:sp>
        <p:nvSpPr>
          <p:cNvPr id="20" name="Tijdelijke aanduiding voor tekst 5">
            <a:extLst>
              <a:ext uri="{FF2B5EF4-FFF2-40B4-BE49-F238E27FC236}">
                <a16:creationId xmlns:a16="http://schemas.microsoft.com/office/drawing/2014/main" id="{849D18AC-1C02-4466-9663-99D4811FAF07}"/>
              </a:ext>
            </a:extLst>
          </p:cNvPr>
          <p:cNvSpPr txBox="1">
            <a:spLocks/>
          </p:cNvSpPr>
          <p:nvPr/>
        </p:nvSpPr>
        <p:spPr>
          <a:xfrm>
            <a:off x="4721127" y="2660465"/>
            <a:ext cx="2206757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800" b="1" dirty="0" err="1"/>
              <a:t>throughput</a:t>
            </a:r>
            <a:endParaRPr lang="nl-NL" sz="2800" b="1" dirty="0"/>
          </a:p>
        </p:txBody>
      </p:sp>
      <p:sp>
        <p:nvSpPr>
          <p:cNvPr id="21" name="Tijdelijke aanduiding voor inhoud 8">
            <a:extLst>
              <a:ext uri="{FF2B5EF4-FFF2-40B4-BE49-F238E27FC236}">
                <a16:creationId xmlns:a16="http://schemas.microsoft.com/office/drawing/2014/main" id="{72303120-E1CF-4C69-9133-AC4E1ED0106C}"/>
              </a:ext>
            </a:extLst>
          </p:cNvPr>
          <p:cNvSpPr txBox="1">
            <a:spLocks/>
          </p:cNvSpPr>
          <p:nvPr/>
        </p:nvSpPr>
        <p:spPr>
          <a:xfrm>
            <a:off x="6798455" y="3283415"/>
            <a:ext cx="1325658" cy="18070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sz="2000" dirty="0"/>
          </a:p>
          <a:p>
            <a:endParaRPr lang="nl-NL" sz="20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3BC06A1-2186-4BC8-8E59-D3971100E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704716" cy="706964"/>
          </a:xfrm>
        </p:spPr>
        <p:txBody>
          <a:bodyPr/>
          <a:lstStyle/>
          <a:p>
            <a:r>
              <a:rPr lang="nl-NL" sz="4000" dirty="0"/>
              <a:t>Van output naar </a:t>
            </a:r>
            <a:r>
              <a:rPr lang="nl-NL" sz="4000" dirty="0" err="1"/>
              <a:t>outcome</a:t>
            </a:r>
            <a:endParaRPr lang="nl-NL" sz="4000" dirty="0"/>
          </a:p>
        </p:txBody>
      </p:sp>
      <p:sp>
        <p:nvSpPr>
          <p:cNvPr id="23" name="Tijdelijke aanduiding voor tekst 5">
            <a:extLst>
              <a:ext uri="{FF2B5EF4-FFF2-40B4-BE49-F238E27FC236}">
                <a16:creationId xmlns:a16="http://schemas.microsoft.com/office/drawing/2014/main" id="{84969F26-FA14-4DD5-B978-07AF5FA96D0B}"/>
              </a:ext>
            </a:extLst>
          </p:cNvPr>
          <p:cNvSpPr txBox="1">
            <a:spLocks/>
          </p:cNvSpPr>
          <p:nvPr/>
        </p:nvSpPr>
        <p:spPr>
          <a:xfrm>
            <a:off x="8675717" y="2616019"/>
            <a:ext cx="2195260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800" b="1" dirty="0" err="1"/>
              <a:t>outcome</a:t>
            </a:r>
            <a:endParaRPr lang="nl-NL" sz="2800" b="1" dirty="0"/>
          </a:p>
        </p:txBody>
      </p:sp>
      <p:sp>
        <p:nvSpPr>
          <p:cNvPr id="24" name="Tijdelijke aanduiding voor inhoud 8">
            <a:extLst>
              <a:ext uri="{FF2B5EF4-FFF2-40B4-BE49-F238E27FC236}">
                <a16:creationId xmlns:a16="http://schemas.microsoft.com/office/drawing/2014/main" id="{BABDAB09-AC06-408C-9834-E55AC30C9208}"/>
              </a:ext>
            </a:extLst>
          </p:cNvPr>
          <p:cNvSpPr txBox="1">
            <a:spLocks/>
          </p:cNvSpPr>
          <p:nvPr/>
        </p:nvSpPr>
        <p:spPr>
          <a:xfrm>
            <a:off x="8255354" y="3362927"/>
            <a:ext cx="3825881" cy="19658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Omgeving tevredenheid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Transferabele medewerkers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Skills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Lerend vermogen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Impact</a:t>
            </a:r>
          </a:p>
          <a:p>
            <a:endParaRPr lang="nl-NL" sz="2000" dirty="0"/>
          </a:p>
          <a:p>
            <a:endParaRPr lang="nl-NL" sz="2000" dirty="0"/>
          </a:p>
        </p:txBody>
      </p: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9D641FE3-EBD2-4E0D-8E70-1AB819397A04}"/>
              </a:ext>
            </a:extLst>
          </p:cNvPr>
          <p:cNvCxnSpPr/>
          <p:nvPr/>
        </p:nvCxnSpPr>
        <p:spPr>
          <a:xfrm>
            <a:off x="8187332" y="3123005"/>
            <a:ext cx="0" cy="3127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jl: gebogen omhoog 25">
            <a:extLst>
              <a:ext uri="{FF2B5EF4-FFF2-40B4-BE49-F238E27FC236}">
                <a16:creationId xmlns:a16="http://schemas.microsoft.com/office/drawing/2014/main" id="{A3745B00-FB69-4436-B70F-A7670F9CFD10}"/>
              </a:ext>
            </a:extLst>
          </p:cNvPr>
          <p:cNvSpPr/>
          <p:nvPr/>
        </p:nvSpPr>
        <p:spPr>
          <a:xfrm flipH="1">
            <a:off x="3270885" y="5293720"/>
            <a:ext cx="3309927" cy="83592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 dirty="0"/>
          </a:p>
        </p:txBody>
      </p:sp>
      <p:sp>
        <p:nvSpPr>
          <p:cNvPr id="27" name="Pijl: gebogen omhoog 26">
            <a:extLst>
              <a:ext uri="{FF2B5EF4-FFF2-40B4-BE49-F238E27FC236}">
                <a16:creationId xmlns:a16="http://schemas.microsoft.com/office/drawing/2014/main" id="{03514C92-E7BA-4573-8CA7-3D013F379942}"/>
              </a:ext>
            </a:extLst>
          </p:cNvPr>
          <p:cNvSpPr/>
          <p:nvPr/>
        </p:nvSpPr>
        <p:spPr>
          <a:xfrm>
            <a:off x="6067221" y="5293720"/>
            <a:ext cx="3684253" cy="83592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 dirty="0"/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C6880F92-9B4A-4E86-9A70-A1789D768735}"/>
              </a:ext>
            </a:extLst>
          </p:cNvPr>
          <p:cNvSpPr/>
          <p:nvPr/>
        </p:nvSpPr>
        <p:spPr>
          <a:xfrm>
            <a:off x="8445517" y="2605509"/>
            <a:ext cx="2195260" cy="706964"/>
          </a:xfrm>
          <a:prstGeom prst="ellipse">
            <a:avLst/>
          </a:prstGeom>
          <a:noFill/>
          <a:ln w="41275">
            <a:solidFill>
              <a:srgbClr val="83094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0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24" grpId="0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08FDA7-CAD4-41EB-9AA2-D8F2BC66E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678698" cy="706964"/>
          </a:xfrm>
        </p:spPr>
        <p:txBody>
          <a:bodyPr/>
          <a:lstStyle/>
          <a:p>
            <a:r>
              <a:rPr lang="nl-NL" dirty="0"/>
              <a:t>Kenmerken toekomstbestendige kwaliteit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34F4BB-EA00-4E5F-84F7-4995BEED1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5137" y="2861916"/>
            <a:ext cx="4941046" cy="3416301"/>
          </a:xfrm>
        </p:spPr>
        <p:txBody>
          <a:bodyPr>
            <a:normAutofit/>
          </a:bodyPr>
          <a:lstStyle/>
          <a:p>
            <a:r>
              <a:rPr lang="nl-NL" sz="2400" dirty="0"/>
              <a:t>Onderwijs wordt bepaald door omgeving (ecosysteem)</a:t>
            </a:r>
          </a:p>
          <a:p>
            <a:r>
              <a:rPr lang="nl-NL" sz="2400" dirty="0"/>
              <a:t>Onderwijsteams aan zet</a:t>
            </a:r>
          </a:p>
          <a:p>
            <a:r>
              <a:rPr lang="nl-NL" sz="2400" dirty="0"/>
              <a:t>Dialogisch valideren</a:t>
            </a:r>
          </a:p>
          <a:p>
            <a:r>
              <a:rPr lang="nl-NL" sz="2400" dirty="0"/>
              <a:t>Maatwerk</a:t>
            </a:r>
          </a:p>
          <a:p>
            <a:r>
              <a:rPr lang="nl-NL" sz="2400" dirty="0"/>
              <a:t>Integratie met LLO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7BBF312-78A5-47A5-9EF8-7727EA026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7798" y="3075887"/>
            <a:ext cx="5251106" cy="2888973"/>
          </a:xfrm>
        </p:spPr>
        <p:txBody>
          <a:bodyPr>
            <a:normAutofit/>
          </a:bodyPr>
          <a:lstStyle/>
          <a:p>
            <a:r>
              <a:rPr lang="nl-NL" sz="2400" dirty="0"/>
              <a:t>Andere werkprocessen</a:t>
            </a:r>
          </a:p>
          <a:p>
            <a:r>
              <a:rPr lang="nl-NL" sz="2400" dirty="0"/>
              <a:t>Stelsel interne kwaliteitsborging</a:t>
            </a:r>
          </a:p>
          <a:p>
            <a:r>
              <a:rPr lang="nl-NL" sz="2400" dirty="0"/>
              <a:t>Micro-</a:t>
            </a:r>
            <a:r>
              <a:rPr lang="nl-NL" sz="2400" dirty="0" err="1"/>
              <a:t>credentials</a:t>
            </a:r>
            <a:endParaRPr lang="nl-NL" sz="2400" dirty="0"/>
          </a:p>
          <a:p>
            <a:r>
              <a:rPr lang="nl-NL" sz="2400" dirty="0"/>
              <a:t>Team-verantwoording</a:t>
            </a:r>
          </a:p>
          <a:p>
            <a:r>
              <a:rPr lang="nl-NL" sz="2400" dirty="0"/>
              <a:t>Bestuurlijk toezicht</a:t>
            </a:r>
          </a:p>
        </p:txBody>
      </p:sp>
    </p:spTree>
    <p:extLst>
      <p:ext uri="{BB962C8B-B14F-4D97-AF65-F5344CB8AC3E}">
        <p14:creationId xmlns:p14="http://schemas.microsoft.com/office/powerpoint/2010/main" val="207472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Ion-directiekamer</Template>
  <TotalTime>259</TotalTime>
  <Words>332</Words>
  <Application>Microsoft Office PowerPoint</Application>
  <PresentationFormat>Breedbeeld</PresentationFormat>
  <Paragraphs>144</Paragraphs>
  <Slides>10</Slides>
  <Notes>0</Notes>
  <HiddenSlides>2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Courier New</vt:lpstr>
      <vt:lpstr>Wingdings 3</vt:lpstr>
      <vt:lpstr>Ion-directiekamer</vt:lpstr>
      <vt:lpstr>Van output naar outcome</vt:lpstr>
      <vt:lpstr>Traditionele kijk op kwaliteit</vt:lpstr>
      <vt:lpstr>Kenmerken huidige model</vt:lpstr>
      <vt:lpstr>Traditionele kijk op kwaliteit</vt:lpstr>
      <vt:lpstr>Ontwikkeling - 1</vt:lpstr>
      <vt:lpstr>Processen nodig om output te bereiken</vt:lpstr>
      <vt:lpstr>Ontwikkeling - 2</vt:lpstr>
      <vt:lpstr>Van output naar outcome</vt:lpstr>
      <vt:lpstr>Kenmerken toekomstbestendige kwaliteit</vt:lpstr>
      <vt:lpstr>Audit – belangrijkste kenmerken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 output naar outcome</dc:title>
  <dc:creator>Rini Romme</dc:creator>
  <cp:lastModifiedBy>Rini Romme</cp:lastModifiedBy>
  <cp:revision>35</cp:revision>
  <dcterms:created xsi:type="dcterms:W3CDTF">2022-07-27T18:55:30Z</dcterms:created>
  <dcterms:modified xsi:type="dcterms:W3CDTF">2022-08-13T19:49:57Z</dcterms:modified>
</cp:coreProperties>
</file>